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8" r:id="rId3"/>
    <p:sldId id="259" r:id="rId4"/>
    <p:sldId id="262" r:id="rId5"/>
    <p:sldId id="261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2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7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3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2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5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1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772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842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6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C1F6D-5C06-490C-BE79-CEEA9A33A8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CB0D-FD71-4D81-8A9B-870D34B00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7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759416"/>
            <a:ext cx="10058400" cy="2232841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/>
              <a:t>3</a:t>
            </a:r>
            <a:r>
              <a:rPr lang="en-US" sz="7200" b="1" baseline="30000" dirty="0" smtClean="0"/>
              <a:t>rd</a:t>
            </a:r>
            <a:r>
              <a:rPr lang="en-US" sz="7200" b="1" dirty="0" smtClean="0"/>
              <a:t> Grade </a:t>
            </a:r>
            <a:br>
              <a:rPr lang="en-US" sz="7200" b="1" dirty="0" smtClean="0"/>
            </a:br>
            <a:r>
              <a:rPr lang="en-US" sz="7200" b="1" dirty="0" smtClean="0"/>
              <a:t>Hybrid Report Card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468" y="4159977"/>
            <a:ext cx="10825566" cy="16557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Including Traditional Averages and Progress Towards Standards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endParaRPr lang="en-US" sz="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2017-2018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1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Hybrid </a:t>
            </a:r>
            <a:r>
              <a:rPr lang="en-US" b="1" dirty="0"/>
              <a:t>R</a:t>
            </a:r>
            <a:r>
              <a:rPr lang="en-US" b="1" dirty="0" smtClean="0"/>
              <a:t>eport </a:t>
            </a:r>
            <a:r>
              <a:rPr lang="en-US" b="1" dirty="0"/>
              <a:t>C</a:t>
            </a:r>
            <a:r>
              <a:rPr lang="en-US" b="1" dirty="0" smtClean="0"/>
              <a:t>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Includes an Academic Grade in a particular Subject Area</a:t>
            </a:r>
          </a:p>
          <a:p>
            <a:pPr lvl="1"/>
            <a:r>
              <a:rPr lang="en-US" dirty="0" smtClean="0"/>
              <a:t>Reported using a Traditional Average</a:t>
            </a:r>
          </a:p>
          <a:p>
            <a:pPr lvl="2"/>
            <a:r>
              <a:rPr lang="en-US" dirty="0" smtClean="0"/>
              <a:t>English Language Arts</a:t>
            </a:r>
          </a:p>
          <a:p>
            <a:pPr lvl="2"/>
            <a:r>
              <a:rPr lang="en-US" dirty="0" smtClean="0"/>
              <a:t>Mathematics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Includes Progress </a:t>
            </a:r>
            <a:r>
              <a:rPr lang="en-US" dirty="0"/>
              <a:t>towards </a:t>
            </a:r>
            <a:r>
              <a:rPr lang="en-US" dirty="0" smtClean="0"/>
              <a:t>Mastery </a:t>
            </a:r>
            <a:r>
              <a:rPr lang="en-US" dirty="0"/>
              <a:t>of </a:t>
            </a:r>
            <a:r>
              <a:rPr lang="en-US" dirty="0" smtClean="0"/>
              <a:t>Individual Grade Level Standards</a:t>
            </a:r>
          </a:p>
          <a:p>
            <a:pPr lvl="1"/>
            <a:r>
              <a:rPr lang="en-US" dirty="0" smtClean="0"/>
              <a:t>Reported using a  +  or  -</a:t>
            </a:r>
          </a:p>
          <a:p>
            <a:pPr lvl="2"/>
            <a:r>
              <a:rPr lang="en-US" dirty="0" smtClean="0"/>
              <a:t>English Language Arts</a:t>
            </a:r>
          </a:p>
          <a:p>
            <a:pPr lvl="2"/>
            <a:r>
              <a:rPr lang="en-US" dirty="0" smtClean="0"/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42791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779"/>
            <a:ext cx="10515600" cy="1325563"/>
          </a:xfrm>
        </p:spPr>
        <p:txBody>
          <a:bodyPr/>
          <a:lstStyle/>
          <a:p>
            <a:r>
              <a:rPr lang="en-US" b="1" dirty="0" smtClean="0"/>
              <a:t>What does an Academic </a:t>
            </a:r>
            <a:r>
              <a:rPr lang="en-US" b="1" dirty="0"/>
              <a:t>G</a:t>
            </a:r>
            <a:r>
              <a:rPr lang="en-US" b="1" dirty="0" smtClean="0"/>
              <a:t>rade consist of?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857"/>
            <a:ext cx="10515600" cy="555614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u="sng" dirty="0"/>
              <a:t>English Language Arts</a:t>
            </a:r>
          </a:p>
          <a:p>
            <a:pPr lvl="2" fontAlgn="base"/>
            <a:r>
              <a:rPr lang="en-US" b="1" dirty="0"/>
              <a:t>Informational - 35%</a:t>
            </a:r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Nonfiction Text</a:t>
            </a:r>
            <a:endParaRPr lang="en-US" dirty="0"/>
          </a:p>
          <a:p>
            <a:pPr lvl="2" fontAlgn="base"/>
            <a:r>
              <a:rPr lang="en-US" b="1" dirty="0"/>
              <a:t>Literature - 35%</a:t>
            </a:r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Fictional Text</a:t>
            </a:r>
            <a:endParaRPr lang="en-US" dirty="0"/>
          </a:p>
          <a:p>
            <a:pPr lvl="2" fontAlgn="base"/>
            <a:r>
              <a:rPr lang="en-US" b="1" dirty="0"/>
              <a:t>Foundational - 20%</a:t>
            </a:r>
          </a:p>
          <a:p>
            <a:pPr lvl="3" fontAlgn="base"/>
            <a:r>
              <a:rPr lang="en-US" dirty="0" smtClean="0"/>
              <a:t>Standards related to Phonics/Word </a:t>
            </a:r>
            <a:r>
              <a:rPr lang="en-US" dirty="0"/>
              <a:t>Analysis</a:t>
            </a:r>
          </a:p>
          <a:p>
            <a:pPr lvl="3" fontAlgn="base"/>
            <a:r>
              <a:rPr lang="en-US" dirty="0" smtClean="0"/>
              <a:t>Standards related to Accuracy </a:t>
            </a:r>
            <a:r>
              <a:rPr lang="en-US" dirty="0"/>
              <a:t>and Fluency</a:t>
            </a:r>
          </a:p>
          <a:p>
            <a:pPr lvl="4" fontAlgn="base"/>
            <a:r>
              <a:rPr lang="en-US" dirty="0"/>
              <a:t>Will be monitored using running records and DIBELS </a:t>
            </a:r>
            <a:r>
              <a:rPr lang="en-US" dirty="0" smtClean="0"/>
              <a:t>assessments</a:t>
            </a:r>
            <a:endParaRPr lang="en-US" dirty="0"/>
          </a:p>
          <a:p>
            <a:pPr lvl="2" fontAlgn="base"/>
            <a:r>
              <a:rPr lang="en-US" b="1" dirty="0"/>
              <a:t>Language/Writing - 10%</a:t>
            </a:r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Writing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Vocabulary </a:t>
            </a:r>
            <a:r>
              <a:rPr lang="en-US" dirty="0"/>
              <a:t>in </a:t>
            </a:r>
            <a:r>
              <a:rPr lang="en-US" dirty="0" smtClean="0"/>
              <a:t>Context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Grammar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Spelling</a:t>
            </a:r>
            <a:endParaRPr lang="en-US" dirty="0"/>
          </a:p>
          <a:p>
            <a:pPr lvl="3" fontAlgn="base"/>
            <a:r>
              <a:rPr lang="en-US" dirty="0"/>
              <a:t>Standards related to </a:t>
            </a:r>
            <a:r>
              <a:rPr lang="en-US" dirty="0" smtClean="0"/>
              <a:t>Cursive</a:t>
            </a:r>
            <a:endParaRPr lang="en-US" dirty="0"/>
          </a:p>
          <a:p>
            <a:pPr lvl="3" fontAlgn="base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8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779"/>
            <a:ext cx="10515600" cy="1325563"/>
          </a:xfrm>
        </p:spPr>
        <p:txBody>
          <a:bodyPr/>
          <a:lstStyle/>
          <a:p>
            <a:r>
              <a:rPr lang="en-US" b="1" dirty="0" smtClean="0"/>
              <a:t>What does an Academic </a:t>
            </a:r>
            <a:r>
              <a:rPr lang="en-US" b="1" dirty="0"/>
              <a:t>G</a:t>
            </a:r>
            <a:r>
              <a:rPr lang="en-US" b="1" dirty="0" smtClean="0"/>
              <a:t>rade consist of?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857"/>
            <a:ext cx="10515600" cy="5556143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b="1" u="sng" dirty="0"/>
              <a:t>Mathematics</a:t>
            </a:r>
          </a:p>
          <a:p>
            <a:pPr lvl="2" fontAlgn="base"/>
            <a:r>
              <a:rPr lang="en-US" b="1" dirty="0"/>
              <a:t>Assessments – 50%</a:t>
            </a:r>
          </a:p>
          <a:p>
            <a:pPr lvl="3" fontAlgn="base"/>
            <a:r>
              <a:rPr lang="en-US" dirty="0"/>
              <a:t>Chapter tests, weekly tests, quizzes </a:t>
            </a:r>
          </a:p>
          <a:p>
            <a:pPr lvl="2" fontAlgn="base"/>
            <a:r>
              <a:rPr lang="en-US" b="1" dirty="0"/>
              <a:t>Application – 20%</a:t>
            </a:r>
          </a:p>
          <a:p>
            <a:pPr lvl="3" fontAlgn="base"/>
            <a:r>
              <a:rPr lang="en-US" dirty="0"/>
              <a:t>Performance Tasks/Project-Based Assignments</a:t>
            </a:r>
          </a:p>
          <a:p>
            <a:pPr lvl="2" fontAlgn="base"/>
            <a:r>
              <a:rPr lang="en-US" b="1" dirty="0"/>
              <a:t>Timed tests – 10% </a:t>
            </a:r>
          </a:p>
          <a:p>
            <a:pPr lvl="3" fontAlgn="base"/>
            <a:r>
              <a:rPr lang="en-US" dirty="0"/>
              <a:t>Fluency of Math Facts – 3</a:t>
            </a:r>
            <a:r>
              <a:rPr lang="en-US" baseline="30000" dirty="0"/>
              <a:t>rd</a:t>
            </a:r>
            <a:r>
              <a:rPr lang="en-US" dirty="0"/>
              <a:t>, 6</a:t>
            </a:r>
            <a:r>
              <a:rPr lang="en-US" baseline="30000" dirty="0"/>
              <a:t>th</a:t>
            </a:r>
            <a:r>
              <a:rPr lang="en-US" dirty="0"/>
              <a:t> and 9</a:t>
            </a:r>
            <a:r>
              <a:rPr lang="en-US" baseline="30000" dirty="0"/>
              <a:t>th</a:t>
            </a:r>
            <a:r>
              <a:rPr lang="en-US" dirty="0"/>
              <a:t> tests graded</a:t>
            </a:r>
          </a:p>
          <a:p>
            <a:pPr lvl="2" fontAlgn="base"/>
            <a:r>
              <a:rPr lang="en-US" b="1" dirty="0"/>
              <a:t>9 Weeks Test – 20</a:t>
            </a:r>
            <a:r>
              <a:rPr lang="en-US" b="1" dirty="0" smtClean="0"/>
              <a:t>%</a:t>
            </a:r>
          </a:p>
          <a:p>
            <a:pPr marL="914400" lvl="2" indent="0" fontAlgn="base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u="sng" dirty="0" smtClean="0"/>
              <a:t>Mathematical Standards Focuses</a:t>
            </a:r>
          </a:p>
          <a:p>
            <a:pPr lvl="1"/>
            <a:r>
              <a:rPr lang="en-US" dirty="0" smtClean="0"/>
              <a:t>Operation &amp; Algebraic Thinking </a:t>
            </a:r>
            <a:endParaRPr lang="en-US" sz="1800" dirty="0"/>
          </a:p>
          <a:p>
            <a:pPr lvl="2"/>
            <a:r>
              <a:rPr lang="en-US" sz="1400" dirty="0" smtClean="0"/>
              <a:t>Multiplication/Division</a:t>
            </a:r>
          </a:p>
          <a:p>
            <a:pPr lvl="1"/>
            <a:r>
              <a:rPr lang="en-US" dirty="0" smtClean="0"/>
              <a:t>Number &amp; Operations in Base Ten </a:t>
            </a:r>
            <a:endParaRPr lang="en-US" sz="1800" dirty="0"/>
          </a:p>
          <a:p>
            <a:pPr lvl="2"/>
            <a:r>
              <a:rPr lang="en-US" sz="1400" dirty="0"/>
              <a:t>P</a:t>
            </a:r>
            <a:r>
              <a:rPr lang="en-US" sz="1400" dirty="0" smtClean="0"/>
              <a:t>lace Value/Multi-Digit </a:t>
            </a:r>
            <a:r>
              <a:rPr lang="en-US" sz="1400" dirty="0"/>
              <a:t>A</a:t>
            </a:r>
            <a:r>
              <a:rPr lang="en-US" sz="1400" dirty="0" smtClean="0"/>
              <a:t>rithmetic</a:t>
            </a:r>
          </a:p>
          <a:p>
            <a:pPr lvl="1"/>
            <a:r>
              <a:rPr lang="en-US" dirty="0" smtClean="0"/>
              <a:t>Number &amp; Operations – Fractions </a:t>
            </a:r>
            <a:endParaRPr lang="en-US" sz="1800" dirty="0"/>
          </a:p>
          <a:p>
            <a:pPr lvl="2"/>
            <a:r>
              <a:rPr lang="en-US" sz="1400" dirty="0"/>
              <a:t>U</a:t>
            </a:r>
            <a:r>
              <a:rPr lang="en-US" sz="1400" dirty="0" smtClean="0"/>
              <a:t>nderstand </a:t>
            </a:r>
            <a:r>
              <a:rPr lang="en-US" sz="1400" dirty="0"/>
              <a:t>F</a:t>
            </a:r>
            <a:r>
              <a:rPr lang="en-US" sz="1400" dirty="0" smtClean="0"/>
              <a:t>ractions as Numbers</a:t>
            </a:r>
          </a:p>
          <a:p>
            <a:pPr lvl="1"/>
            <a:r>
              <a:rPr lang="en-US" dirty="0" smtClean="0"/>
              <a:t>Measurement &amp; Data </a:t>
            </a:r>
            <a:endParaRPr lang="en-US" sz="1800" dirty="0"/>
          </a:p>
          <a:p>
            <a:pPr lvl="2"/>
            <a:r>
              <a:rPr lang="en-US" sz="1400" dirty="0" smtClean="0"/>
              <a:t>Intervals </a:t>
            </a:r>
            <a:r>
              <a:rPr lang="en-US" sz="1400" dirty="0"/>
              <a:t>of </a:t>
            </a:r>
            <a:r>
              <a:rPr lang="en-US" sz="1400" dirty="0" smtClean="0"/>
              <a:t>Time/Liquid Volumes/Masses </a:t>
            </a:r>
            <a:r>
              <a:rPr lang="en-US" sz="1400" dirty="0"/>
              <a:t>of </a:t>
            </a:r>
            <a:r>
              <a:rPr lang="en-US" sz="1400" dirty="0" smtClean="0"/>
              <a:t>Objects/Represent &amp; Interpret Data/Area/Perimeter</a:t>
            </a:r>
            <a:endParaRPr lang="en-US" sz="1400" dirty="0"/>
          </a:p>
          <a:p>
            <a:pPr lvl="1"/>
            <a:r>
              <a:rPr lang="en-US" dirty="0" smtClean="0"/>
              <a:t>Geometry </a:t>
            </a:r>
            <a:endParaRPr lang="en-US" sz="1800" dirty="0"/>
          </a:p>
          <a:p>
            <a:pPr lvl="2"/>
            <a:r>
              <a:rPr lang="en-US" sz="1400" dirty="0" smtClean="0"/>
              <a:t>Shapes &amp; their Attributes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 smtClean="0"/>
          </a:p>
          <a:p>
            <a:pPr lvl="2" fontAlgn="base"/>
            <a:endParaRPr lang="en-US" b="1" dirty="0"/>
          </a:p>
          <a:p>
            <a:pPr marL="914400" lvl="2" indent="0" fontAlgn="base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396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the Academic </a:t>
            </a:r>
            <a:r>
              <a:rPr lang="en-US" b="1" dirty="0"/>
              <a:t>G</a:t>
            </a:r>
            <a:r>
              <a:rPr lang="en-US" b="1" dirty="0" smtClean="0"/>
              <a:t>rading </a:t>
            </a:r>
            <a:r>
              <a:rPr lang="en-US" b="1" dirty="0"/>
              <a:t>S</a:t>
            </a:r>
            <a:r>
              <a:rPr lang="en-US" b="1" dirty="0" smtClean="0"/>
              <a:t>cale?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480088"/>
            <a:ext cx="10515600" cy="4696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Academic </a:t>
            </a:r>
            <a:r>
              <a:rPr lang="en-US" b="1" u="sng" dirty="0" smtClean="0"/>
              <a:t>Grading Scale:</a:t>
            </a:r>
          </a:p>
          <a:p>
            <a:r>
              <a:rPr lang="en-US" sz="2400" dirty="0"/>
              <a:t>A </a:t>
            </a:r>
            <a:r>
              <a:rPr lang="en-US" sz="2400" dirty="0" smtClean="0"/>
              <a:t>	89.5 </a:t>
            </a:r>
            <a:r>
              <a:rPr lang="en-US" sz="2400" dirty="0"/>
              <a:t>- 100.0</a:t>
            </a:r>
            <a:endParaRPr lang="en-US" sz="2400" dirty="0"/>
          </a:p>
          <a:p>
            <a:r>
              <a:rPr lang="en-US" sz="2400" dirty="0"/>
              <a:t>B </a:t>
            </a:r>
            <a:r>
              <a:rPr lang="en-US" sz="2400" dirty="0" smtClean="0"/>
              <a:t>	79.5 </a:t>
            </a:r>
            <a:r>
              <a:rPr lang="en-US" sz="2400" dirty="0"/>
              <a:t>- 89.4</a:t>
            </a:r>
            <a:endParaRPr lang="en-US" sz="2400" dirty="0"/>
          </a:p>
          <a:p>
            <a:r>
              <a:rPr lang="en-US" sz="2400" dirty="0"/>
              <a:t>C </a:t>
            </a:r>
            <a:r>
              <a:rPr lang="en-US" sz="2400" dirty="0" smtClean="0"/>
              <a:t>	70.0 </a:t>
            </a:r>
            <a:r>
              <a:rPr lang="en-US" sz="2400" dirty="0"/>
              <a:t>- 79.4</a:t>
            </a:r>
            <a:endParaRPr lang="en-US" sz="2400" dirty="0"/>
          </a:p>
          <a:p>
            <a:r>
              <a:rPr lang="en-US" sz="2400" dirty="0"/>
              <a:t>D </a:t>
            </a:r>
            <a:r>
              <a:rPr lang="en-US" sz="2400" dirty="0" smtClean="0"/>
              <a:t>	64.5 </a:t>
            </a:r>
            <a:r>
              <a:rPr lang="en-US" sz="2400" dirty="0"/>
              <a:t>- 69.4 </a:t>
            </a:r>
            <a:endParaRPr lang="en-US" sz="2400" dirty="0"/>
          </a:p>
          <a:p>
            <a:r>
              <a:rPr lang="en-US" sz="2400" dirty="0"/>
              <a:t>F  </a:t>
            </a:r>
            <a:r>
              <a:rPr lang="en-US" sz="2400" dirty="0" smtClean="0"/>
              <a:t>	  0.0 </a:t>
            </a:r>
            <a:r>
              <a:rPr lang="en-US" sz="2400" dirty="0"/>
              <a:t>- 64.4</a:t>
            </a:r>
            <a:endParaRPr lang="en-US" sz="2400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4409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4128"/>
            <a:ext cx="10515600" cy="1325563"/>
          </a:xfrm>
        </p:spPr>
        <p:txBody>
          <a:bodyPr/>
          <a:lstStyle/>
          <a:p>
            <a:r>
              <a:rPr lang="en-US" b="1" dirty="0" smtClean="0"/>
              <a:t>What does Progress towards Mastery of Individual </a:t>
            </a:r>
            <a:r>
              <a:rPr lang="en-US" b="1" dirty="0"/>
              <a:t>G</a:t>
            </a:r>
            <a:r>
              <a:rPr lang="en-US" b="1" dirty="0" smtClean="0"/>
              <a:t>rade </a:t>
            </a:r>
            <a:r>
              <a:rPr lang="en-US" b="1" dirty="0"/>
              <a:t>L</a:t>
            </a:r>
            <a:r>
              <a:rPr lang="en-US" b="1" dirty="0" smtClean="0"/>
              <a:t>evel </a:t>
            </a:r>
            <a:r>
              <a:rPr lang="en-US" b="1" dirty="0"/>
              <a:t>S</a:t>
            </a:r>
            <a:r>
              <a:rPr lang="en-US" b="1" dirty="0" smtClean="0"/>
              <a:t>tandards look like?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Grade Level Standards </a:t>
            </a:r>
            <a:r>
              <a:rPr lang="en-US" dirty="0"/>
              <a:t>are end of the year </a:t>
            </a:r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Expected to be met independently by each students before the end of the school year</a:t>
            </a:r>
            <a:endParaRPr lang="en-US" dirty="0"/>
          </a:p>
          <a:p>
            <a:pPr lvl="1"/>
            <a:r>
              <a:rPr lang="en-US" dirty="0"/>
              <a:t>Progress towards end of year </a:t>
            </a:r>
            <a:r>
              <a:rPr lang="en-US" dirty="0" smtClean="0"/>
              <a:t>goals may vary from student to student</a:t>
            </a:r>
          </a:p>
          <a:p>
            <a:pPr lvl="1"/>
            <a:r>
              <a:rPr lang="en-US" dirty="0" smtClean="0"/>
              <a:t>Progress may sometimes differ from grading average because each standard is looked at independently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+ = making sufficient progress towards end of the year goals</a:t>
            </a:r>
          </a:p>
          <a:p>
            <a:pPr lvl="1"/>
            <a:r>
              <a:rPr lang="en-US" dirty="0" smtClean="0"/>
              <a:t>- = making insufficient progress towards end of the year goals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2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other Information is Included on the Report Card?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Behaviors the Support Learning</a:t>
            </a:r>
          </a:p>
          <a:p>
            <a:pPr lvl="1"/>
            <a:r>
              <a:rPr lang="en-US" dirty="0"/>
              <a:t>S – Satisfactory - Consistently demonstrates the behavior </a:t>
            </a:r>
            <a:endParaRPr lang="en-US" dirty="0"/>
          </a:p>
          <a:p>
            <a:pPr lvl="1"/>
            <a:r>
              <a:rPr lang="en-US" dirty="0"/>
              <a:t>N – Needs Improvement – Inconsistently demonstrates the behavior</a:t>
            </a:r>
            <a:endParaRPr lang="en-US" dirty="0"/>
          </a:p>
          <a:p>
            <a:pPr lvl="1"/>
            <a:r>
              <a:rPr lang="en-US" dirty="0"/>
              <a:t>U – Unsatisfactory - Rarely demonstrates the behavior and learning is </a:t>
            </a:r>
            <a:r>
              <a:rPr lang="en-US" dirty="0" smtClean="0"/>
              <a:t>affected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/>
              <a:t>Science, Social Studies, Health, Technology, Spanish, Art, Music, PE, Handwriting</a:t>
            </a:r>
          </a:p>
          <a:p>
            <a:pPr lvl="1" fontAlgn="base"/>
            <a:r>
              <a:rPr lang="en-US" dirty="0"/>
              <a:t>3 – </a:t>
            </a:r>
            <a:r>
              <a:rPr lang="en-US" dirty="0" smtClean="0"/>
              <a:t>Consistently </a:t>
            </a:r>
            <a:r>
              <a:rPr lang="en-US" dirty="0"/>
              <a:t>demonstrates mastery of the standard</a:t>
            </a:r>
          </a:p>
          <a:p>
            <a:pPr lvl="1" fontAlgn="base"/>
            <a:r>
              <a:rPr lang="en-US" dirty="0"/>
              <a:t>2 – </a:t>
            </a:r>
            <a:r>
              <a:rPr lang="en-US" dirty="0" smtClean="0"/>
              <a:t>Sufficient </a:t>
            </a:r>
            <a:r>
              <a:rPr lang="en-US" dirty="0"/>
              <a:t>progress toward mastery of the standard by end of year</a:t>
            </a:r>
          </a:p>
          <a:p>
            <a:pPr lvl="1" fontAlgn="base"/>
            <a:r>
              <a:rPr lang="en-US" dirty="0"/>
              <a:t>1 – </a:t>
            </a:r>
            <a:r>
              <a:rPr lang="en-US" dirty="0" smtClean="0"/>
              <a:t>Insufficient </a:t>
            </a:r>
            <a:r>
              <a:rPr lang="en-US" dirty="0"/>
              <a:t>progress toward mastery of the standard by end of year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8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will parents be notified of your child’s progress?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Progress Reports will go home every three weeks AFTER the first six weeks of school.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Reports Cards will be sent home at the end of each grading period.</a:t>
            </a:r>
          </a:p>
          <a:p>
            <a:pPr lvl="1"/>
            <a:r>
              <a:rPr lang="en-US" dirty="0" smtClean="0"/>
              <a:t>Grading Period Ends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Nine Weeks – October 5, 2018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Nine Weeks – December 21, 2018</a:t>
            </a:r>
          </a:p>
          <a:p>
            <a:pPr lvl="2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Nine Weeks – March 8, 2019</a:t>
            </a:r>
          </a:p>
          <a:p>
            <a:pPr lvl="2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Nine Weeks –  May 23, 2019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Report Cards Sent Home</a:t>
            </a:r>
          </a:p>
          <a:p>
            <a:pPr lvl="2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Nine Weeks </a:t>
            </a:r>
            <a:r>
              <a:rPr lang="en-US" dirty="0" smtClean="0"/>
              <a:t>– October 11, 2018</a:t>
            </a:r>
            <a:endParaRPr lang="en-US" dirty="0"/>
          </a:p>
          <a:p>
            <a:pPr lvl="2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Nine Weeks </a:t>
            </a:r>
            <a:r>
              <a:rPr lang="en-US" dirty="0" smtClean="0"/>
              <a:t>– January 10, 2019</a:t>
            </a:r>
            <a:endParaRPr lang="en-US" dirty="0"/>
          </a:p>
          <a:p>
            <a:pPr lvl="2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Nine Weeks </a:t>
            </a:r>
            <a:r>
              <a:rPr lang="en-US" dirty="0" smtClean="0"/>
              <a:t>– March 14, 2019</a:t>
            </a:r>
            <a:endParaRPr lang="en-US" dirty="0"/>
          </a:p>
          <a:p>
            <a:pPr lvl="2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Nine Weeks - </a:t>
            </a:r>
            <a:r>
              <a:rPr lang="en-US" dirty="0" smtClean="0"/>
              <a:t> May 23, 2019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6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529</Words>
  <Application>Microsoft Office PowerPoint</Application>
  <PresentationFormat>Widescreen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3rd Grade  Hybrid Report Card</vt:lpstr>
      <vt:lpstr>What is a Hybrid Report Card?</vt:lpstr>
      <vt:lpstr>What does an Academic Grade consist of?</vt:lpstr>
      <vt:lpstr>What does an Academic Grade consist of?</vt:lpstr>
      <vt:lpstr>What is the Academic Grading Scale?</vt:lpstr>
      <vt:lpstr>What does Progress towards Mastery of Individual Grade Level Standards look like?</vt:lpstr>
      <vt:lpstr>What other Information is Included on the Report Card?</vt:lpstr>
      <vt:lpstr>How will parents be notified of your child’s progress?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Standards-based report cards</dc:title>
  <dc:creator>Warmath, Judy W.</dc:creator>
  <cp:lastModifiedBy>E5550</cp:lastModifiedBy>
  <cp:revision>22</cp:revision>
  <dcterms:created xsi:type="dcterms:W3CDTF">2016-07-27T13:03:42Z</dcterms:created>
  <dcterms:modified xsi:type="dcterms:W3CDTF">2018-08-13T22:02:11Z</dcterms:modified>
</cp:coreProperties>
</file>